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7" r:id="rId2"/>
    <p:sldId id="272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76" r:id="rId11"/>
    <p:sldId id="265" r:id="rId12"/>
    <p:sldId id="261" r:id="rId13"/>
    <p:sldId id="279" r:id="rId14"/>
    <p:sldId id="260" r:id="rId15"/>
    <p:sldId id="257" r:id="rId16"/>
    <p:sldId id="268" r:id="rId17"/>
    <p:sldId id="258" r:id="rId18"/>
    <p:sldId id="269" r:id="rId19"/>
    <p:sldId id="270" r:id="rId20"/>
    <p:sldId id="278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04" autoAdjust="0"/>
  </p:normalViewPr>
  <p:slideViewPr>
    <p:cSldViewPr snapToGrid="0" snapToObjects="1">
      <p:cViewPr varScale="1">
        <p:scale>
          <a:sx n="102" d="100"/>
          <a:sy n="102" d="100"/>
        </p:scale>
        <p:origin x="-1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5/2/17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Share </a:t>
            </a:r>
            <a:r>
              <a:rPr lang="es-ES" sz="1200" dirty="0" err="1" smtClean="0"/>
              <a:t>Namespace</a:t>
            </a:r>
            <a:r>
              <a:rPr lang="es-ES" sz="1200" dirty="0" smtClean="0"/>
              <a:t>, </a:t>
            </a:r>
            <a:endParaRPr lang="es-ES" dirty="0" smtClean="0"/>
          </a:p>
          <a:p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 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 err="1" smtClean="0"/>
              <a:t>https</a:t>
            </a:r>
            <a:r>
              <a:rPr lang="es-ES" b="0" dirty="0" smtClean="0"/>
              <a:t>://</a:t>
            </a:r>
            <a:r>
              <a:rPr lang="es-ES" b="0" dirty="0" err="1" smtClean="0"/>
              <a:t>kubernetes.io</a:t>
            </a:r>
            <a:r>
              <a:rPr lang="es-ES" b="0" dirty="0" smtClean="0"/>
              <a:t>/</a:t>
            </a:r>
            <a:r>
              <a:rPr lang="es-ES" b="0" dirty="0" err="1" smtClean="0"/>
              <a:t>docs</a:t>
            </a:r>
            <a:r>
              <a:rPr lang="es-ES" b="0" dirty="0" smtClean="0"/>
              <a:t>/</a:t>
            </a:r>
            <a:r>
              <a:rPr lang="es-ES" b="0" dirty="0" err="1" smtClean="0"/>
              <a:t>admin</a:t>
            </a:r>
            <a:r>
              <a:rPr lang="es-ES" b="0" dirty="0" smtClean="0"/>
              <a:t>/</a:t>
            </a:r>
            <a:r>
              <a:rPr lang="es-ES" b="0" dirty="0" err="1" smtClean="0"/>
              <a:t>kube</a:t>
            </a:r>
            <a:r>
              <a:rPr lang="es-ES" b="0" dirty="0" smtClean="0"/>
              <a:t>-</a:t>
            </a:r>
            <a:r>
              <a:rPr lang="es-ES" b="0" dirty="0" err="1" smtClean="0"/>
              <a:t>controller</a:t>
            </a:r>
            <a:r>
              <a:rPr lang="es-ES" b="0" dirty="0" smtClean="0"/>
              <a:t>-manager/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kube-apiserver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Configure and </a:t>
            </a:r>
            <a:r>
              <a:rPr lang="es-ES" dirty="0" err="1" smtClean="0"/>
              <a:t>validate</a:t>
            </a:r>
            <a:r>
              <a:rPr lang="es-ES" dirty="0" smtClean="0"/>
              <a:t> </a:t>
            </a:r>
            <a:r>
              <a:rPr lang="es-ES" dirty="0" err="1" smtClean="0"/>
              <a:t>objects</a:t>
            </a:r>
            <a:r>
              <a:rPr lang="es-ES" dirty="0" smtClean="0"/>
              <a:t>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(</a:t>
            </a:r>
            <a:r>
              <a:rPr lang="es-ES" dirty="0" err="1" smtClean="0"/>
              <a:t>definition</a:t>
            </a:r>
            <a:r>
              <a:rPr lang="es-ES" dirty="0" smtClean="0"/>
              <a:t> of </a:t>
            </a:r>
            <a:r>
              <a:rPr lang="es-ES" dirty="0" err="1" smtClean="0"/>
              <a:t>access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in </a:t>
            </a:r>
            <a:r>
              <a:rPr lang="es-ES" dirty="0" err="1" smtClean="0"/>
              <a:t>container</a:t>
            </a:r>
            <a:r>
              <a:rPr lang="es-ES" dirty="0" smtClean="0"/>
              <a:t>) </a:t>
            </a:r>
            <a:r>
              <a:rPr lang="es-ES" dirty="0" err="1" smtClean="0"/>
              <a:t>through</a:t>
            </a:r>
            <a:r>
              <a:rPr lang="es-ES" dirty="0" smtClean="0"/>
              <a:t> REST API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kube-scheduler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Allocate</a:t>
            </a:r>
            <a:r>
              <a:rPr lang="es-ES" dirty="0" smtClean="0"/>
              <a:t> </a:t>
            </a:r>
            <a:r>
              <a:rPr lang="es-ES" dirty="0" err="1" smtClean="0"/>
              <a:t>Pods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</a:t>
            </a:r>
            <a:r>
              <a:rPr lang="es-ES" b="1" dirty="0" err="1" smtClean="0"/>
              <a:t>controller</a:t>
            </a:r>
            <a:r>
              <a:rPr lang="es-ES" b="1" dirty="0" smtClean="0"/>
              <a:t>-manager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Execute</a:t>
            </a:r>
            <a:r>
              <a:rPr lang="es-ES" dirty="0" smtClean="0"/>
              <a:t> Status </a:t>
            </a:r>
            <a:r>
              <a:rPr lang="es-ES" dirty="0" err="1" smtClean="0"/>
              <a:t>management</a:t>
            </a:r>
            <a:r>
              <a:rPr lang="es-ES" dirty="0" smtClean="0"/>
              <a:t>, </a:t>
            </a:r>
            <a:r>
              <a:rPr lang="es-ES" dirty="0" err="1" smtClean="0"/>
              <a:t>manage</a:t>
            </a:r>
            <a:r>
              <a:rPr lang="es-ES" dirty="0" smtClean="0"/>
              <a:t> </a:t>
            </a:r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kubelet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Run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as </a:t>
            </a:r>
            <a:r>
              <a:rPr lang="es-ES" dirty="0" err="1" smtClean="0"/>
              <a:t>agent</a:t>
            </a:r>
            <a:r>
              <a:rPr lang="es-ES" dirty="0" smtClean="0"/>
              <a:t> and </a:t>
            </a:r>
            <a:r>
              <a:rPr lang="es-ES" dirty="0" err="1" smtClean="0"/>
              <a:t>manage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-proxy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Configure </a:t>
            </a:r>
            <a:r>
              <a:rPr lang="es-ES" dirty="0" err="1" smtClean="0"/>
              <a:t>iptable</a:t>
            </a:r>
            <a:r>
              <a:rPr lang="es-ES" dirty="0" smtClean="0"/>
              <a:t> NAT </a:t>
            </a:r>
            <a:r>
              <a:rPr lang="es-ES" dirty="0" err="1" smtClean="0"/>
              <a:t>tables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configure IP and load balance (</a:t>
            </a:r>
            <a:r>
              <a:rPr lang="es-ES" dirty="0" err="1" smtClean="0"/>
              <a:t>ClusterIP</a:t>
            </a:r>
            <a:r>
              <a:rPr lang="es-ES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etcd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Distribute</a:t>
            </a:r>
            <a:r>
              <a:rPr lang="es-ES" dirty="0" smtClean="0"/>
              <a:t> KVS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 </a:t>
            </a:r>
            <a:r>
              <a:rPr lang="es-ES" dirty="0" err="1" smtClean="0"/>
              <a:t>Kubernetes</a:t>
            </a:r>
            <a:r>
              <a:rPr lang="es-ES" dirty="0" smtClean="0"/>
              <a:t> and </a:t>
            </a:r>
            <a:r>
              <a:rPr lang="es-ES" dirty="0" err="1" smtClean="0"/>
              <a:t>Calico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 Abstrae</a:t>
            </a:r>
            <a:r>
              <a:rPr lang="es-ES" baseline="0" dirty="0" smtClean="0"/>
              <a:t> un conjunto de </a:t>
            </a:r>
            <a:r>
              <a:rPr lang="es-ES" baseline="0" dirty="0" err="1" smtClean="0"/>
              <a:t>pods</a:t>
            </a:r>
            <a:r>
              <a:rPr lang="es-ES" baseline="0" dirty="0" smtClean="0"/>
              <a:t> a trav</a:t>
            </a:r>
            <a:r>
              <a:rPr lang="es-ES" baseline="0" dirty="0" smtClean="0"/>
              <a:t>és un único nombre/</a:t>
            </a:r>
            <a:r>
              <a:rPr lang="es-ES" baseline="0" dirty="0" err="1" smtClean="0"/>
              <a:t>ip</a:t>
            </a:r>
            <a:r>
              <a:rPr lang="es-ES" baseline="0" dirty="0" smtClean="0"/>
              <a:t> y puerto.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2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thenewstack.io</a:t>
            </a:r>
            <a:r>
              <a:rPr lang="es-ES" dirty="0" smtClean="0"/>
              <a:t>/</a:t>
            </a:r>
            <a:r>
              <a:rPr lang="es-ES" dirty="0" err="1" smtClean="0"/>
              <a:t>containers-container-orchestration</a:t>
            </a:r>
            <a:r>
              <a:rPr lang="es-ES" dirty="0" smtClean="0"/>
              <a:t>/</a:t>
            </a:r>
          </a:p>
          <a:p>
            <a:endParaRPr lang="es-ES" dirty="0" smtClean="0"/>
          </a:p>
          <a:p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CLI </a:t>
            </a:r>
            <a:r>
              <a:rPr lang="es-ES" dirty="0" err="1" smtClean="0"/>
              <a:t>meets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of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host,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short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comes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hosts.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of individual </a:t>
            </a:r>
            <a:r>
              <a:rPr lang="es-ES" dirty="0" err="1" smtClean="0"/>
              <a:t>containers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extend</a:t>
            </a:r>
            <a:r>
              <a:rPr lang="es-ES" dirty="0" smtClean="0"/>
              <a:t> </a:t>
            </a:r>
            <a:r>
              <a:rPr lang="es-ES" dirty="0" err="1" smtClean="0"/>
              <a:t>lifecycle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</a:t>
            </a:r>
            <a:r>
              <a:rPr lang="es-ES" dirty="0" err="1" smtClean="0"/>
              <a:t>capabilities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, </a:t>
            </a:r>
            <a:r>
              <a:rPr lang="es-ES" dirty="0" err="1" smtClean="0"/>
              <a:t>multi-container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cluster</a:t>
            </a:r>
            <a:r>
              <a:rPr lang="es-ES" dirty="0" smtClean="0"/>
              <a:t> of machines.</a:t>
            </a:r>
          </a:p>
          <a:p>
            <a:endParaRPr lang="es-ES" dirty="0" smtClean="0"/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host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entire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as a single </a:t>
            </a:r>
            <a:r>
              <a:rPr lang="es-ES" dirty="0" err="1" smtClean="0"/>
              <a:t>deployment</a:t>
            </a:r>
            <a:r>
              <a:rPr lang="es-ES" dirty="0" smtClean="0"/>
              <a:t> target.</a:t>
            </a:r>
          </a:p>
          <a:p>
            <a:endParaRPr lang="es-ES" dirty="0" smtClean="0"/>
          </a:p>
          <a:p>
            <a:r>
              <a:rPr lang="es-ES" b="1" dirty="0" err="1" smtClean="0"/>
              <a:t>Scheduling</a:t>
            </a:r>
            <a:endParaRPr lang="es-ES" b="1" dirty="0" smtClean="0"/>
          </a:p>
          <a:p>
            <a:r>
              <a:rPr lang="es-ES" dirty="0" err="1" smtClean="0"/>
              <a:t>Deals</a:t>
            </a:r>
            <a:r>
              <a:rPr lang="es-ES" baseline="0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negotiating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and </a:t>
            </a:r>
            <a:r>
              <a:rPr lang="es-ES" dirty="0" err="1" smtClean="0"/>
              <a:t>launching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involves</a:t>
            </a:r>
            <a:r>
              <a:rPr lang="es-ES" dirty="0" smtClean="0"/>
              <a:t>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host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. </a:t>
            </a:r>
          </a:p>
          <a:p>
            <a:endParaRPr lang="es-ES" dirty="0" smtClean="0"/>
          </a:p>
          <a:p>
            <a:r>
              <a:rPr lang="es-ES" b="1" dirty="0" err="1" smtClean="0"/>
              <a:t>Discovery</a:t>
            </a:r>
            <a:endParaRPr lang="es-ES" b="1" dirty="0" smtClean="0"/>
          </a:p>
          <a:p>
            <a:r>
              <a:rPr lang="es-ES" dirty="0" smtClean="0"/>
              <a:t>In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consisting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</a:t>
            </a:r>
            <a:r>
              <a:rPr lang="es-ES" dirty="0" err="1" smtClean="0"/>
              <a:t>becomes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. Web servers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dynamically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servers, and load </a:t>
            </a:r>
            <a:r>
              <a:rPr lang="es-ES" dirty="0" err="1" smtClean="0"/>
              <a:t>balancers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and </a:t>
            </a:r>
            <a:r>
              <a:rPr lang="es-ES" dirty="0" err="1" smtClean="0"/>
              <a:t>register</a:t>
            </a:r>
            <a:r>
              <a:rPr lang="es-ES" dirty="0" smtClean="0"/>
              <a:t> web servers.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,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key-value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, a </a:t>
            </a:r>
            <a:r>
              <a:rPr lang="es-ES" dirty="0" err="1" smtClean="0"/>
              <a:t>lightweight</a:t>
            </a:r>
            <a:r>
              <a:rPr lang="es-ES" dirty="0" smtClean="0"/>
              <a:t> DNS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enable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Rules and </a:t>
            </a:r>
            <a:r>
              <a:rPr lang="es-ES" b="1" dirty="0" err="1" smtClean="0"/>
              <a:t>Constraints</a:t>
            </a:r>
            <a:endParaRPr lang="es-ES" b="1" dirty="0" smtClean="0"/>
          </a:p>
          <a:p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policies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host </a:t>
            </a:r>
            <a:r>
              <a:rPr lang="es-ES" dirty="0" err="1" smtClean="0"/>
              <a:t>placement</a:t>
            </a:r>
            <a:r>
              <a:rPr lang="es-ES" dirty="0" smtClean="0"/>
              <a:t>, performance and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availability</a:t>
            </a:r>
            <a:r>
              <a:rPr lang="es-ES" dirty="0" smtClean="0"/>
              <a:t>.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,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pointless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provision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master and </a:t>
            </a:r>
            <a:r>
              <a:rPr lang="es-ES" dirty="0" err="1" smtClean="0"/>
              <a:t>slave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host;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defeats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a </a:t>
            </a:r>
            <a:r>
              <a:rPr lang="es-ES" dirty="0" err="1" smtClean="0"/>
              <a:t>good</a:t>
            </a:r>
            <a:r>
              <a:rPr lang="es-ES" dirty="0" smtClean="0"/>
              <a:t> idea </a:t>
            </a:r>
            <a:r>
              <a:rPr lang="es-ES" dirty="0" err="1" smtClean="0"/>
              <a:t>to</a:t>
            </a:r>
            <a:r>
              <a:rPr lang="es-ES" dirty="0" smtClean="0"/>
              <a:t> place in-</a:t>
            </a:r>
            <a:r>
              <a:rPr lang="es-ES" dirty="0" err="1" smtClean="0"/>
              <a:t>memory</a:t>
            </a:r>
            <a:r>
              <a:rPr lang="es-ES" dirty="0" smtClean="0"/>
              <a:t> cache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 as </a:t>
            </a:r>
            <a:r>
              <a:rPr lang="es-ES" dirty="0" err="1" smtClean="0"/>
              <a:t>the</a:t>
            </a:r>
            <a:r>
              <a:rPr lang="es-ES" dirty="0" smtClean="0"/>
              <a:t> web server.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and </a:t>
            </a:r>
            <a:r>
              <a:rPr lang="es-ES" dirty="0" err="1" smtClean="0"/>
              <a:t>constraints</a:t>
            </a:r>
            <a:r>
              <a:rPr lang="es-ES" dirty="0" smtClean="0"/>
              <a:t> of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Monitoring</a:t>
            </a:r>
            <a:endParaRPr lang="es-ES" b="1" dirty="0" smtClean="0"/>
          </a:p>
          <a:p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are </a:t>
            </a:r>
            <a:r>
              <a:rPr lang="es-ES" dirty="0" err="1" smtClean="0"/>
              <a:t>aware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uniquely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and monitor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health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system’s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and hosts.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of host </a:t>
            </a:r>
            <a:r>
              <a:rPr lang="es-ES" dirty="0" err="1" smtClean="0"/>
              <a:t>failure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relocate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launch</a:t>
            </a:r>
            <a:r>
              <a:rPr lang="es-ES" dirty="0" smtClean="0"/>
              <a:t> a </a:t>
            </a:r>
            <a:r>
              <a:rPr lang="es-ES" dirty="0" err="1" smtClean="0"/>
              <a:t>replacement</a:t>
            </a:r>
            <a:r>
              <a:rPr lang="es-ES" dirty="0" smtClean="0"/>
              <a:t>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ensure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declared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operator</a:t>
            </a:r>
            <a:r>
              <a:rPr lang="es-E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Marathon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(</a:t>
            </a:r>
            <a:r>
              <a:rPr lang="es-ES" dirty="0" err="1" smtClean="0"/>
              <a:t>Mesos</a:t>
            </a:r>
            <a:r>
              <a:rPr lang="es-ES" baseline="0" dirty="0" smtClean="0"/>
              <a:t> + </a:t>
            </a:r>
            <a:r>
              <a:rPr lang="es-ES" baseline="0" dirty="0" err="1" smtClean="0"/>
              <a:t>Marathong</a:t>
            </a:r>
            <a:r>
              <a:rPr lang="es-ES" baseline="0" dirty="0" smtClean="0"/>
              <a:t>)</a:t>
            </a:r>
          </a:p>
          <a:p>
            <a:r>
              <a:rPr lang="es-ES" baseline="0" dirty="0" err="1" smtClean="0"/>
              <a:t>Mesos</a:t>
            </a:r>
            <a:r>
              <a:rPr lang="es-ES" baseline="0" dirty="0" smtClean="0"/>
              <a:t>: Distribuir elásticamente aplicaciones y sistemas (tolerantes a fallos, alta disponibilidad)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kubernetes.io</a:t>
            </a:r>
            <a:r>
              <a:rPr lang="es-ES" dirty="0" smtClean="0"/>
              <a:t>/</a:t>
            </a:r>
            <a:r>
              <a:rPr lang="es-ES" dirty="0" err="1" smtClean="0"/>
              <a:t>docs</a:t>
            </a:r>
            <a:r>
              <a:rPr lang="es-ES" dirty="0" smtClean="0"/>
              <a:t>/</a:t>
            </a:r>
            <a:r>
              <a:rPr lang="es-ES" dirty="0" err="1" smtClean="0"/>
              <a:t>getting</a:t>
            </a:r>
            <a:r>
              <a:rPr lang="es-ES" dirty="0" smtClean="0"/>
              <a:t>-</a:t>
            </a:r>
            <a:r>
              <a:rPr lang="es-ES" dirty="0" err="1" smtClean="0"/>
              <a:t>started</a:t>
            </a:r>
            <a:r>
              <a:rPr lang="es-ES" dirty="0" smtClean="0"/>
              <a:t>-guides/#</a:t>
            </a:r>
            <a:r>
              <a:rPr lang="es-ES" dirty="0" err="1" smtClean="0"/>
              <a:t>turn-key-cloud-solutions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Se encuentra entre los proyectos con más contribuciones de todo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open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giving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freedom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advantage</a:t>
            </a:r>
            <a:r>
              <a:rPr lang="es-ES" dirty="0" smtClean="0"/>
              <a:t> of </a:t>
            </a:r>
            <a:r>
              <a:rPr lang="es-ES" dirty="0" err="1" smtClean="0"/>
              <a:t>on-premise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cloud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letting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effortlessly</a:t>
            </a:r>
            <a:r>
              <a:rPr lang="es-ES" dirty="0" smtClean="0"/>
              <a:t> </a:t>
            </a:r>
            <a:r>
              <a:rPr lang="es-ES" dirty="0" err="1" smtClean="0"/>
              <a:t>move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matters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5/2/17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bernetes/minikube" TargetMode="External"/><Relationship Id="rId3" Type="http://schemas.openxmlformats.org/officeDocument/2006/relationships/hyperlink" Target="https://kubernetes.io/docs/tutorials/kubernetes-basic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8s-craftsmanship.git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545" y="4631903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s-ES" sz="5400" dirty="0" err="1" smtClean="0">
                <a:solidFill>
                  <a:srgbClr val="000000"/>
                </a:solidFill>
              </a:rPr>
              <a:t>Kubernetes</a:t>
            </a:r>
            <a:r>
              <a:rPr lang="es-ES" sz="5400" dirty="0" smtClean="0">
                <a:solidFill>
                  <a:srgbClr val="000000"/>
                </a:solidFill>
              </a:rPr>
              <a:t/>
            </a:r>
            <a:br>
              <a:rPr lang="es-ES" sz="5400" dirty="0" smtClean="0">
                <a:solidFill>
                  <a:srgbClr val="000000"/>
                </a:solidFill>
              </a:rPr>
            </a:br>
            <a:r>
              <a:rPr lang="es-ES" sz="3100" b="0" dirty="0" err="1">
                <a:solidFill>
                  <a:srgbClr val="000000"/>
                </a:solidFill>
              </a:rPr>
              <a:t>Container</a:t>
            </a:r>
            <a:r>
              <a:rPr lang="es-ES" sz="3100" b="0" dirty="0">
                <a:solidFill>
                  <a:srgbClr val="000000"/>
                </a:solidFill>
              </a:rPr>
              <a:t> </a:t>
            </a:r>
            <a:r>
              <a:rPr lang="es-ES" sz="3100" b="0" dirty="0" err="1">
                <a:solidFill>
                  <a:srgbClr val="000000"/>
                </a:solidFill>
              </a:rPr>
              <a:t>Orchestration</a:t>
            </a:r>
            <a:r>
              <a:rPr lang="es-ES" sz="3100" b="0" dirty="0">
                <a:solidFill>
                  <a:srgbClr val="000000"/>
                </a:solidFill>
              </a:rPr>
              <a:t>, </a:t>
            </a:r>
            <a:r>
              <a:rPr lang="es-ES" sz="3100" b="0" dirty="0" err="1" smtClean="0">
                <a:solidFill>
                  <a:srgbClr val="000000"/>
                </a:solidFill>
              </a:rPr>
              <a:t>Deployment</a:t>
            </a:r>
            <a:r>
              <a:rPr lang="es-ES" sz="3100" b="0" dirty="0" smtClean="0">
                <a:solidFill>
                  <a:srgbClr val="000000"/>
                </a:solidFill>
              </a:rPr>
              <a:t> </a:t>
            </a:r>
            <a:br>
              <a:rPr lang="es-ES" sz="3100" b="0" dirty="0" smtClean="0">
                <a:solidFill>
                  <a:srgbClr val="000000"/>
                </a:solidFill>
              </a:rPr>
            </a:br>
            <a:r>
              <a:rPr lang="es-ES" sz="3100" b="0" dirty="0" smtClean="0">
                <a:solidFill>
                  <a:srgbClr val="000000"/>
                </a:solidFill>
              </a:rPr>
              <a:t>and </a:t>
            </a:r>
            <a:r>
              <a:rPr lang="es-ES" sz="3100" b="0" dirty="0" err="1" smtClean="0">
                <a:solidFill>
                  <a:srgbClr val="000000"/>
                </a:solidFill>
              </a:rPr>
              <a:t>Scaling</a:t>
            </a:r>
            <a:endParaRPr lang="es-ES" sz="31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25" y="4253940"/>
            <a:ext cx="2141081" cy="21410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26468" y="1426464"/>
            <a:ext cx="6023138" cy="24835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Dosis"/>
                <a:ea typeface="+mj-ea"/>
                <a:cs typeface="Dosis"/>
              </a:defRPr>
            </a:lvl1pPr>
          </a:lstStyle>
          <a:p>
            <a:pPr algn="l"/>
            <a:r>
              <a:rPr lang="es-ES" sz="7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</a:t>
            </a:r>
            <a:r>
              <a:rPr lang="es-ES" sz="7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s-ES" sz="7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ES" sz="73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Craftsmanship</a:t>
            </a:r>
            <a:r>
              <a:rPr lang="es-ES" sz="7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s-ES" sz="7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ES" sz="7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Perú</a:t>
            </a:r>
            <a:r>
              <a:rPr lang="es-ES" sz="6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s-ES" sz="6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ES" sz="39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Meetup</a:t>
            </a:r>
            <a:r>
              <a:rPr lang="es-ES" sz="3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Abril 2017</a:t>
            </a:r>
            <a:endParaRPr lang="es-ES" sz="47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92" y="1526421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k8s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4" b="3745"/>
          <a:stretch/>
        </p:blipFill>
        <p:spPr>
          <a:xfrm>
            <a:off x="0" y="0"/>
            <a:ext cx="9160177" cy="68699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398354"/>
          </a:xfrm>
          <a:prstGeom prst="rect">
            <a:avLst/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609"/>
            <a:ext cx="8229600" cy="1312745"/>
          </a:xfrm>
        </p:spPr>
        <p:txBody>
          <a:bodyPr>
            <a:normAutofit/>
          </a:bodyPr>
          <a:lstStyle/>
          <a:p>
            <a:r>
              <a:rPr lang="es-ES" sz="4000" dirty="0" err="1" smtClean="0">
                <a:solidFill>
                  <a:schemeClr val="bg1"/>
                </a:solidFill>
                <a:cs typeface="Roboto"/>
              </a:rPr>
              <a:t>Kubernetes</a:t>
            </a:r>
            <a:r>
              <a:rPr lang="es-ES" sz="4000" dirty="0" smtClean="0">
                <a:solidFill>
                  <a:schemeClr val="bg1"/>
                </a:solidFill>
                <a:cs typeface="Roboto"/>
              </a:rPr>
              <a:t> es el orquestador de contenedores más utilizado</a:t>
            </a:r>
            <a:endParaRPr lang="es-ES" sz="4000" dirty="0">
              <a:solidFill>
                <a:schemeClr val="bg1"/>
              </a:solidFill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60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33104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/>
              <a:t>Cloud </a:t>
            </a:r>
            <a:r>
              <a:rPr lang="es-ES" b="1" dirty="0" err="1" smtClean="0"/>
              <a:t>Providers</a:t>
            </a:r>
            <a:r>
              <a:rPr lang="es-ES" b="1" dirty="0" smtClean="0"/>
              <a:t>: </a:t>
            </a:r>
            <a:r>
              <a:rPr lang="es-ES" dirty="0" smtClean="0"/>
              <a:t>GCE</a:t>
            </a:r>
            <a:r>
              <a:rPr lang="es-ES" dirty="0"/>
              <a:t>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 smtClean="0"/>
              <a:t>DigitalOcean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 smtClean="0"/>
          </a:p>
          <a:p>
            <a:pPr marL="0" indent="0">
              <a:buNone/>
            </a:pPr>
            <a:r>
              <a:rPr lang="es-ES" sz="2400" i="1" dirty="0" err="1" smtClean="0">
                <a:solidFill>
                  <a:schemeClr val="accent1"/>
                </a:solidFill>
              </a:rPr>
              <a:t>export</a:t>
            </a:r>
            <a:r>
              <a:rPr lang="es-ES" sz="2400" i="1" dirty="0" smtClean="0">
                <a:solidFill>
                  <a:schemeClr val="accent1"/>
                </a:solidFill>
              </a:rPr>
              <a:t> KUBERNETES_PROVIDER=&lt;</a:t>
            </a:r>
            <a:r>
              <a:rPr lang="es-ES" sz="2400" i="1" dirty="0" err="1" smtClean="0">
                <a:solidFill>
                  <a:schemeClr val="accent1"/>
                </a:solidFill>
              </a:rPr>
              <a:t>your_provider</a:t>
            </a:r>
            <a:r>
              <a:rPr lang="es-ES" sz="2400" i="1" dirty="0" smtClean="0">
                <a:solidFill>
                  <a:schemeClr val="accent1"/>
                </a:solidFill>
              </a:rPr>
              <a:t>&gt;; </a:t>
            </a:r>
            <a:r>
              <a:rPr lang="es-ES" sz="2400" i="1" dirty="0" smtClean="0">
                <a:solidFill>
                  <a:schemeClr val="accent1"/>
                </a:solidFill>
              </a:rPr>
              <a:t>./</a:t>
            </a:r>
            <a:r>
              <a:rPr lang="es-ES" sz="2400" i="1" dirty="0" err="1" smtClean="0">
                <a:solidFill>
                  <a:schemeClr val="accent1"/>
                </a:solidFill>
              </a:rPr>
              <a:t>cluster</a:t>
            </a:r>
            <a:r>
              <a:rPr lang="es-ES" sz="2400" i="1" dirty="0" smtClean="0">
                <a:solidFill>
                  <a:schemeClr val="accent1"/>
                </a:solidFill>
              </a:rPr>
              <a:t>/</a:t>
            </a:r>
            <a:r>
              <a:rPr lang="es-ES" sz="2400" i="1" dirty="0" err="1" smtClean="0">
                <a:solidFill>
                  <a:schemeClr val="accent1"/>
                </a:solidFill>
              </a:rPr>
              <a:t>kube-up.sh</a:t>
            </a:r>
            <a:endParaRPr lang="es-ES" sz="2400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 smtClean="0"/>
              <a:t>On-Premise</a:t>
            </a:r>
            <a:r>
              <a:rPr lang="es-ES" dirty="0" smtClean="0"/>
              <a:t>: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 smtClean="0"/>
              <a:t>Fedora</a:t>
            </a:r>
            <a:r>
              <a:rPr lang="es-ES" dirty="0" smtClean="0"/>
              <a:t>, Ubuntu, </a:t>
            </a:r>
            <a:r>
              <a:rPr lang="es-ES" dirty="0" err="1" smtClean="0"/>
              <a:t>CoreOS</a:t>
            </a:r>
            <a:r>
              <a:rPr lang="es-ES" dirty="0" smtClean="0"/>
              <a:t>, </a:t>
            </a:r>
            <a:r>
              <a:rPr lang="es-ES" dirty="0" err="1"/>
              <a:t>Vagrant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Hosted</a:t>
            </a:r>
            <a:r>
              <a:rPr lang="es-ES" b="1" dirty="0" smtClean="0"/>
              <a:t> </a:t>
            </a:r>
            <a:r>
              <a:rPr lang="es-ES" b="1" dirty="0" err="1" smtClean="0"/>
              <a:t>Solutions</a:t>
            </a:r>
            <a:r>
              <a:rPr lang="es-ES" b="1" dirty="0" smtClean="0"/>
              <a:t>: </a:t>
            </a:r>
            <a:r>
              <a:rPr lang="es-ES" dirty="0" smtClean="0"/>
              <a:t>Google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RedHat</a:t>
            </a:r>
            <a:r>
              <a:rPr lang="es-ES" dirty="0" smtClean="0"/>
              <a:t>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CoreOS</a:t>
            </a:r>
            <a:r>
              <a:rPr lang="es-ES" dirty="0"/>
              <a:t> </a:t>
            </a:r>
            <a:r>
              <a:rPr lang="es-ES" dirty="0" err="1" smtClean="0"/>
              <a:t>Tectonic</a:t>
            </a:r>
            <a:r>
              <a:rPr lang="es-ES" dirty="0" smtClean="0"/>
              <a:t>, </a:t>
            </a:r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Localmente</a:t>
            </a:r>
            <a:r>
              <a:rPr lang="es-ES" dirty="0" smtClean="0"/>
              <a:t> para desarrollar o probar (</a:t>
            </a:r>
            <a:r>
              <a:rPr lang="es-ES" dirty="0" err="1"/>
              <a:t>Minikube</a:t>
            </a:r>
            <a:r>
              <a:rPr lang="es-ES" dirty="0" smtClean="0"/>
              <a:t>) en </a:t>
            </a:r>
            <a:r>
              <a:rPr lang="es-ES" dirty="0" err="1" smtClean="0"/>
              <a:t>MacOS</a:t>
            </a:r>
            <a:r>
              <a:rPr lang="es-ES" dirty="0" smtClean="0"/>
              <a:t> ,Linux o Windows, utilizando </a:t>
            </a:r>
            <a:r>
              <a:rPr lang="es-ES" dirty="0" err="1" smtClean="0"/>
              <a:t>VirtualBox</a:t>
            </a:r>
            <a:r>
              <a:rPr lang="es-ES" dirty="0"/>
              <a:t> </a:t>
            </a:r>
            <a:r>
              <a:rPr lang="es-ES" dirty="0" smtClean="0"/>
              <a:t>o </a:t>
            </a:r>
            <a:r>
              <a:rPr lang="es-ES" dirty="0" err="1" smtClean="0"/>
              <a:t>VMWare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ES" sz="4200" dirty="0" smtClean="0"/>
              <a:t>M</a:t>
            </a:r>
            <a:r>
              <a:rPr lang="es-ES" sz="4200" dirty="0" smtClean="0"/>
              <a:t>áquinas </a:t>
            </a:r>
            <a:r>
              <a:rPr lang="es-ES" sz="4200" dirty="0" smtClean="0"/>
              <a:t>donde se ejecutan los contenedores, </a:t>
            </a:r>
          </a:p>
          <a:p>
            <a:pPr marL="0" indent="0" algn="ctr">
              <a:buNone/>
            </a:pPr>
            <a:endParaRPr lang="es-ES" dirty="0"/>
          </a:p>
          <a:p>
            <a:r>
              <a:rPr lang="es-ES" sz="2800" dirty="0" smtClean="0"/>
              <a:t>Dentro de cada nodo se encuentra </a:t>
            </a:r>
            <a:r>
              <a:rPr lang="es-ES" sz="2800" dirty="0" err="1" smtClean="0"/>
              <a:t>Docker</a:t>
            </a:r>
            <a:r>
              <a:rPr lang="es-ES" sz="2800" dirty="0" smtClean="0"/>
              <a:t> Host </a:t>
            </a:r>
            <a:br>
              <a:rPr lang="es-ES" sz="2800" dirty="0" smtClean="0"/>
            </a:br>
            <a:r>
              <a:rPr lang="es-ES" sz="2800" dirty="0" smtClean="0"/>
              <a:t>y diversos agentes de k8s (</a:t>
            </a:r>
            <a:r>
              <a:rPr lang="es-ES" sz="2800" dirty="0" err="1"/>
              <a:t>kubelet</a:t>
            </a:r>
            <a:r>
              <a:rPr lang="es-ES" sz="2800" dirty="0"/>
              <a:t>, proxy</a:t>
            </a:r>
            <a:r>
              <a:rPr lang="es-ES" sz="2800" dirty="0" smtClean="0"/>
              <a:t>)</a:t>
            </a:r>
          </a:p>
          <a:p>
            <a:r>
              <a:rPr lang="es-ES" sz="2800" dirty="0" smtClean="0"/>
              <a:t>K8s </a:t>
            </a:r>
            <a:r>
              <a:rPr lang="es-ES" sz="2800" dirty="0" smtClean="0"/>
              <a:t>considera a la colecci</a:t>
            </a:r>
            <a:r>
              <a:rPr lang="es-ES" sz="2800" dirty="0" smtClean="0"/>
              <a:t>ón de nodos </a:t>
            </a:r>
            <a:r>
              <a:rPr lang="es-ES" sz="2800" dirty="0" smtClean="0"/>
              <a:t>como una sola unidad lógica.</a:t>
            </a:r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84421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84421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84421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84421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Mínima unidad lógica desplegable en </a:t>
            </a:r>
            <a:r>
              <a:rPr lang="es-ES" sz="3600" dirty="0" err="1" smtClean="0"/>
              <a:t>Kubernetes</a:t>
            </a:r>
            <a:r>
              <a:rPr lang="es-ES" sz="36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Sidecar </a:t>
            </a:r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Pod</a:t>
            </a:r>
            <a:endParaRPr lang="es-ES" sz="2400" dirty="0"/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GCE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NFS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AWS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608771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Contienen un grupo de contenedores </a:t>
            </a:r>
            <a:r>
              <a:rPr lang="es-ES" sz="2400" dirty="0" smtClean="0"/>
              <a:t>(</a:t>
            </a:r>
            <a:r>
              <a:rPr lang="es-ES" sz="2400" dirty="0"/>
              <a:t>usualmente uno</a:t>
            </a:r>
            <a:r>
              <a:rPr lang="es-ES" sz="2400" dirty="0" smtClean="0"/>
              <a:t>).</a:t>
            </a:r>
            <a:br>
              <a:rPr lang="es-ES" sz="2400" dirty="0" smtClean="0"/>
            </a:br>
            <a:endParaRPr lang="es-ES" sz="2400" dirty="0" smtClean="0"/>
          </a:p>
          <a:p>
            <a:r>
              <a:rPr lang="es-ES" sz="2400" dirty="0" smtClean="0"/>
              <a:t>Se le puede montar volúmenes</a:t>
            </a:r>
            <a:r>
              <a:rPr lang="es-ES" sz="2400" dirty="0"/>
              <a:t>.</a:t>
            </a:r>
          </a:p>
          <a:p>
            <a:endParaRPr lang="es-ES" sz="2400" dirty="0" smtClean="0"/>
          </a:p>
          <a:p>
            <a:r>
              <a:rPr lang="es-ES" sz="2400" dirty="0" smtClean="0"/>
              <a:t>IP diferente </a:t>
            </a:r>
            <a:r>
              <a:rPr lang="es-ES" sz="2400" dirty="0" smtClean="0"/>
              <a:t>por </a:t>
            </a:r>
            <a:r>
              <a:rPr lang="es-ES" sz="2400" dirty="0" err="1" smtClean="0"/>
              <a:t>Pod</a:t>
            </a:r>
            <a:r>
              <a:rPr lang="es-ES" sz="2400" dirty="0" smtClean="0"/>
              <a:t>, </a:t>
            </a:r>
            <a:r>
              <a:rPr lang="es-ES" sz="2400" dirty="0" err="1" smtClean="0"/>
              <a:t>localhost</a:t>
            </a:r>
            <a:r>
              <a:rPr lang="es-ES" sz="2400" dirty="0" smtClean="0"/>
              <a:t> dentro del </a:t>
            </a:r>
            <a:r>
              <a:rPr lang="es-ES" sz="2400" dirty="0" err="1" smtClean="0"/>
              <a:t>Pod</a:t>
            </a:r>
            <a:r>
              <a:rPr lang="es-ES" sz="2400" dirty="0" smtClean="0"/>
              <a:t>.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84213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Elige el lugar y levanta el </a:t>
            </a:r>
            <a:r>
              <a:rPr lang="es-ES" dirty="0" err="1" smtClean="0"/>
              <a:t>Pod</a:t>
            </a:r>
            <a:r>
              <a:rPr lang="es-ES" dirty="0" smtClean="0"/>
              <a:t> dentro de los nodos.</a:t>
            </a:r>
          </a:p>
          <a:p>
            <a:pPr marL="0" indent="0">
              <a:buNone/>
            </a:pPr>
            <a:r>
              <a:rPr lang="es-ES" dirty="0" smtClean="0"/>
              <a:t>- El mejor lugar es elegido en base a los requerimientos del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739549" y="2351825"/>
            <a:ext cx="2958511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ounded Rectangle 78"/>
          <p:cNvSpPr/>
          <p:nvPr/>
        </p:nvSpPr>
        <p:spPr>
          <a:xfrm>
            <a:off x="587149" y="2199425"/>
            <a:ext cx="296149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16" name="Rounded Rectangle 15"/>
          <p:cNvSpPr/>
          <p:nvPr/>
        </p:nvSpPr>
        <p:spPr>
          <a:xfrm>
            <a:off x="434749" y="2047025"/>
            <a:ext cx="293957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1335272" y="2184966"/>
            <a:ext cx="125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Master</a:t>
            </a:r>
            <a:endParaRPr lang="es-E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4622104" y="1507452"/>
            <a:ext cx="4102049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4836505" y="1522293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479113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4898383" y="2415393"/>
            <a:ext cx="949239" cy="64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818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609558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ounded Rectangle 36"/>
          <p:cNvSpPr/>
          <p:nvPr/>
        </p:nvSpPr>
        <p:spPr>
          <a:xfrm>
            <a:off x="6264772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263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9" name="Rounded Rectangle 38"/>
          <p:cNvSpPr/>
          <p:nvPr/>
        </p:nvSpPr>
        <p:spPr>
          <a:xfrm>
            <a:off x="6733148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>
            <a:spLocks noChangeAspect="1"/>
          </p:cNvSpPr>
          <p:nvPr/>
        </p:nvSpPr>
        <p:spPr>
          <a:xfrm>
            <a:off x="7405932" y="2024923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ounded Rectangle 40"/>
          <p:cNvSpPr>
            <a:spLocks noChangeAspect="1"/>
          </p:cNvSpPr>
          <p:nvPr/>
        </p:nvSpPr>
        <p:spPr>
          <a:xfrm>
            <a:off x="7754860" y="2504058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02979" y="2042672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44" name="Rounded Rectangle 43"/>
          <p:cNvSpPr>
            <a:spLocks noChangeAspect="1"/>
          </p:cNvSpPr>
          <p:nvPr/>
        </p:nvSpPr>
        <p:spPr>
          <a:xfrm>
            <a:off x="695376" y="2804591"/>
            <a:ext cx="245482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6244" y="2814567"/>
            <a:ext cx="161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API Server</a:t>
            </a:r>
            <a:endParaRPr lang="es-ES" dirty="0"/>
          </a:p>
        </p:txBody>
      </p:sp>
      <p:sp>
        <p:nvSpPr>
          <p:cNvPr id="46" name="Rounded Rectangle 45"/>
          <p:cNvSpPr>
            <a:spLocks noChangeAspect="1"/>
          </p:cNvSpPr>
          <p:nvPr/>
        </p:nvSpPr>
        <p:spPr>
          <a:xfrm>
            <a:off x="668868" y="3363256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1147" y="3373232"/>
            <a:ext cx="1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49" name="Rounded Rectangle 48"/>
          <p:cNvSpPr>
            <a:spLocks noChangeAspect="1"/>
          </p:cNvSpPr>
          <p:nvPr/>
        </p:nvSpPr>
        <p:spPr>
          <a:xfrm>
            <a:off x="653487" y="3957038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8867" y="3967014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Controller</a:t>
            </a:r>
            <a:r>
              <a:rPr lang="es-ES" dirty="0" smtClean="0"/>
              <a:t> Manager</a:t>
            </a:r>
            <a:endParaRPr lang="es-ES" dirty="0"/>
          </a:p>
        </p:txBody>
      </p:sp>
      <p:sp>
        <p:nvSpPr>
          <p:cNvPr id="51" name="Rounded Rectangle 50"/>
          <p:cNvSpPr/>
          <p:nvPr/>
        </p:nvSpPr>
        <p:spPr>
          <a:xfrm>
            <a:off x="4806654" y="3314867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6654" y="3294299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53" name="Rounded Rectangle 52"/>
          <p:cNvSpPr/>
          <p:nvPr/>
        </p:nvSpPr>
        <p:spPr>
          <a:xfrm>
            <a:off x="6095588" y="33149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95588" y="3294430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55" name="Rounded Rectangle 54"/>
          <p:cNvSpPr/>
          <p:nvPr/>
        </p:nvSpPr>
        <p:spPr>
          <a:xfrm>
            <a:off x="7366339" y="33126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1632" y="3292130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57" name="Rounded Rectangle 56"/>
          <p:cNvSpPr/>
          <p:nvPr/>
        </p:nvSpPr>
        <p:spPr>
          <a:xfrm>
            <a:off x="4622104" y="4063110"/>
            <a:ext cx="4102050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TextBox 57"/>
          <p:cNvSpPr txBox="1"/>
          <p:nvPr/>
        </p:nvSpPr>
        <p:spPr>
          <a:xfrm>
            <a:off x="4836505" y="4093378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479113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TextBox 60"/>
          <p:cNvSpPr txBox="1"/>
          <p:nvPr/>
        </p:nvSpPr>
        <p:spPr>
          <a:xfrm>
            <a:off x="508818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2" name="Rounded Rectangle 61"/>
          <p:cNvSpPr>
            <a:spLocks noChangeAspect="1"/>
          </p:cNvSpPr>
          <p:nvPr/>
        </p:nvSpPr>
        <p:spPr>
          <a:xfrm>
            <a:off x="609558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6849104" y="5118284"/>
            <a:ext cx="287490" cy="287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263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9" name="Rounded Rectangle 68"/>
          <p:cNvSpPr/>
          <p:nvPr/>
        </p:nvSpPr>
        <p:spPr>
          <a:xfrm>
            <a:off x="4806654" y="5870525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06654" y="5849957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71" name="Rounded Rectangle 70"/>
          <p:cNvSpPr/>
          <p:nvPr/>
        </p:nvSpPr>
        <p:spPr>
          <a:xfrm>
            <a:off x="6095588" y="58706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5588" y="5850088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7366339" y="58683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1632" y="5847788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76" name="Rounded Rectangle 75"/>
          <p:cNvSpPr>
            <a:spLocks noChangeAspect="1"/>
          </p:cNvSpPr>
          <p:nvPr/>
        </p:nvSpPr>
        <p:spPr>
          <a:xfrm>
            <a:off x="653487" y="4551073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8867" y="4561049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etcd</a:t>
            </a:r>
            <a:endParaRPr lang="es-ES" dirty="0"/>
          </a:p>
        </p:txBody>
      </p:sp>
      <p:sp>
        <p:nvSpPr>
          <p:cNvPr id="81" name="Rounded Rectangle 80"/>
          <p:cNvSpPr>
            <a:spLocks noChangeAspect="1"/>
          </p:cNvSpPr>
          <p:nvPr/>
        </p:nvSpPr>
        <p:spPr>
          <a:xfrm>
            <a:off x="5137989" y="5023576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>
            <a:spLocks/>
          </p:cNvSpPr>
          <p:nvPr/>
        </p:nvSpPr>
        <p:spPr>
          <a:xfrm>
            <a:off x="6179247" y="5029045"/>
            <a:ext cx="566352" cy="46252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762388" y="2646631"/>
            <a:ext cx="788534" cy="537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3744528" y="4581015"/>
            <a:ext cx="817402" cy="53726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 smtClean="0"/>
              <a:t>Asegura que un número especificado de “Replicas” siempre se estén ejecutando.</a:t>
            </a:r>
          </a:p>
          <a:p>
            <a:endParaRPr lang="es-ES" sz="2800" dirty="0" smtClean="0"/>
          </a:p>
          <a:p>
            <a:r>
              <a:rPr lang="es-ES" sz="2800" dirty="0" err="1" smtClean="0"/>
              <a:t>Self</a:t>
            </a:r>
            <a:r>
              <a:rPr lang="es-ES" sz="2800" dirty="0" smtClean="0"/>
              <a:t> </a:t>
            </a:r>
            <a:r>
              <a:rPr lang="es-ES" sz="2800" dirty="0" err="1" smtClean="0"/>
              <a:t>Healing</a:t>
            </a:r>
            <a:r>
              <a:rPr lang="es-ES" sz="2800" dirty="0" smtClean="0"/>
              <a:t>.</a:t>
            </a:r>
          </a:p>
          <a:p>
            <a:pPr>
              <a:buFontTx/>
              <a:buChar char="-"/>
            </a:pPr>
            <a:endParaRPr lang="es-ES" dirty="0" smtClean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 smtClean="0">
                <a:latin typeface="Dosis"/>
                <a:cs typeface="Dosis"/>
              </a:rPr>
              <a:t>Maneja un conjunto replicado de </a:t>
            </a:r>
            <a:r>
              <a:rPr lang="es-ES" sz="3600" dirty="0" err="1" smtClean="0">
                <a:latin typeface="Dosis"/>
                <a:cs typeface="Dosis"/>
              </a:rPr>
              <a:t>Pods</a:t>
            </a:r>
            <a:r>
              <a:rPr lang="es-ES" sz="3600" dirty="0" smtClean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065"/>
            <a:ext cx="8229600" cy="11613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dirty="0" smtClean="0"/>
              <a:t>Abstrae un conjunto de </a:t>
            </a:r>
            <a:r>
              <a:rPr lang="es-ES" dirty="0" err="1" smtClean="0"/>
              <a:t>Pods</a:t>
            </a:r>
            <a:r>
              <a:rPr lang="es-ES" dirty="0" smtClean="0"/>
              <a:t> a trav</a:t>
            </a:r>
            <a:r>
              <a:rPr lang="es-ES" dirty="0" smtClean="0"/>
              <a:t>és  de un único nombre/IP y puerto (</a:t>
            </a:r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)</a:t>
            </a:r>
            <a:endParaRPr lang="es-E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37779" y="2811393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</a:t>
            </a:r>
            <a:r>
              <a:rPr lang="es-ES" sz="2800" dirty="0" smtClean="0">
                <a:latin typeface="Dosis"/>
                <a:cs typeface="Dosis"/>
              </a:rPr>
              <a:t>estables para acceder a </a:t>
            </a:r>
            <a:r>
              <a:rPr lang="es-ES" sz="2800" dirty="0">
                <a:latin typeface="Dosis"/>
                <a:cs typeface="Dosis"/>
              </a:rPr>
              <a:t>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 smtClean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smtClean="0">
                <a:latin typeface="Dosis"/>
                <a:cs typeface="Dosis"/>
              </a:rPr>
              <a:t>Define una política de acceso </a:t>
            </a:r>
            <a:r>
              <a:rPr lang="es-ES" sz="2400" dirty="0" smtClean="0">
                <a:latin typeface="Dosis"/>
                <a:cs typeface="Dosis"/>
              </a:rPr>
              <a:t>(</a:t>
            </a:r>
            <a:r>
              <a:rPr lang="es-ES" sz="2400" dirty="0" err="1" smtClean="0">
                <a:latin typeface="Dosis"/>
                <a:cs typeface="Dosis"/>
              </a:rPr>
              <a:t>Node</a:t>
            </a:r>
            <a:r>
              <a:rPr lang="es-ES" sz="2400" dirty="0" smtClean="0">
                <a:latin typeface="Dosis"/>
                <a:cs typeface="Dosis"/>
              </a:rPr>
              <a:t> Port, Load </a:t>
            </a:r>
            <a:r>
              <a:rPr lang="es-ES" sz="2400" dirty="0" err="1" smtClean="0">
                <a:latin typeface="Dosis"/>
                <a:cs typeface="Dosis"/>
              </a:rPr>
              <a:t>Balancer</a:t>
            </a:r>
            <a:r>
              <a:rPr lang="es-ES" sz="2400" dirty="0" smtClean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 smtClean="0">
                <a:latin typeface="Dosis"/>
                <a:cs typeface="Dosis"/>
              </a:rPr>
              <a:t>Backend</a:t>
            </a:r>
            <a:r>
              <a:rPr lang="es-ES" sz="2800" dirty="0" smtClean="0">
                <a:latin typeface="Dosis"/>
                <a:cs typeface="Dosis"/>
              </a:rPr>
              <a:t> (</a:t>
            </a:r>
            <a:r>
              <a:rPr lang="es-ES" sz="2800" dirty="0" err="1" smtClean="0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) </a:t>
            </a:r>
            <a:r>
              <a:rPr lang="es-ES" sz="2800" dirty="0">
                <a:latin typeface="Dosis"/>
                <a:cs typeface="Dosis"/>
              </a:rPr>
              <a:t>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104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- 1</a:t>
            </a:r>
            <a:endParaRPr lang="es-ES" dirty="0"/>
          </a:p>
        </p:txBody>
      </p:sp>
      <p:sp>
        <p:nvSpPr>
          <p:cNvPr id="14" name="Rounded Rectangle 13"/>
          <p:cNvSpPr/>
          <p:nvPr/>
        </p:nvSpPr>
        <p:spPr>
          <a:xfrm>
            <a:off x="7052382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5291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- 2</a:t>
            </a:r>
            <a:endParaRPr lang="es-ES" dirty="0"/>
          </a:p>
        </p:txBody>
      </p:sp>
      <p:sp>
        <p:nvSpPr>
          <p:cNvPr id="19" name="Rounded Rectangle 18"/>
          <p:cNvSpPr/>
          <p:nvPr/>
        </p:nvSpPr>
        <p:spPr>
          <a:xfrm>
            <a:off x="5982998" y="3243162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25687" y="2957739"/>
            <a:ext cx="1423780" cy="396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“</a:t>
            </a:r>
            <a:r>
              <a:rPr lang="es-ES" dirty="0" err="1" smtClean="0">
                <a:solidFill>
                  <a:schemeClr val="bg1"/>
                </a:solidFill>
              </a:rPr>
              <a:t>Name</a:t>
            </a:r>
            <a:r>
              <a:rPr lang="es-ES" dirty="0" smtClean="0">
                <a:solidFill>
                  <a:schemeClr val="bg1"/>
                </a:solidFill>
              </a:rPr>
              <a:t>”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756117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756117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8" y="439908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ES" sz="7200" dirty="0" err="1" smtClean="0"/>
              <a:t>Kubernetes</a:t>
            </a:r>
            <a:r>
              <a:rPr lang="es-ES" sz="7200" dirty="0" smtClean="0"/>
              <a:t> Demo</a:t>
            </a:r>
            <a:endParaRPr lang="es-ES" sz="7200" dirty="0"/>
          </a:p>
        </p:txBody>
      </p:sp>
      <p:pic>
        <p:nvPicPr>
          <p:cNvPr id="6" name="Picture 5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27" y="595111"/>
            <a:ext cx="3647397" cy="36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- Beneficios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4064213" cy="4401202"/>
          </a:xfrm>
        </p:spPr>
        <p:txBody>
          <a:bodyPr>
            <a:noAutofit/>
          </a:bodyPr>
          <a:lstStyle/>
          <a:p>
            <a:r>
              <a:rPr lang="es-ES" sz="2800" dirty="0" err="1" smtClean="0"/>
              <a:t>Naming</a:t>
            </a:r>
            <a:r>
              <a:rPr lang="es-ES" sz="2800" dirty="0" smtClean="0"/>
              <a:t> </a:t>
            </a:r>
            <a:r>
              <a:rPr lang="es-ES" sz="2800" dirty="0"/>
              <a:t>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</a:t>
            </a:r>
            <a:r>
              <a:rPr lang="es-ES" sz="2800" dirty="0" err="1"/>
              <a:t>Monitoring</a:t>
            </a:r>
            <a:endParaRPr lang="es-ES" sz="2800" dirty="0"/>
          </a:p>
          <a:p>
            <a:r>
              <a:rPr lang="es-ES" sz="2800" dirty="0" err="1"/>
              <a:t>Logging</a:t>
            </a:r>
            <a:r>
              <a:rPr lang="es-ES" sz="2800" dirty="0"/>
              <a:t> </a:t>
            </a:r>
            <a:r>
              <a:rPr lang="es-ES" sz="2800" dirty="0" err="1"/>
              <a:t>Visualization</a:t>
            </a:r>
            <a:endParaRPr lang="es-ES" sz="2800" dirty="0"/>
          </a:p>
          <a:p>
            <a:r>
              <a:rPr lang="es-ES" sz="2800" dirty="0"/>
              <a:t>Mount Storage </a:t>
            </a:r>
            <a:r>
              <a:rPr lang="es-ES" sz="2800" dirty="0" err="1" smtClean="0"/>
              <a:t>Systems</a:t>
            </a:r>
            <a:endParaRPr lang="es-ES" sz="2800" dirty="0" smtClean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endParaRPr lang="es-ES" sz="2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Distributing</a:t>
            </a:r>
            <a:r>
              <a:rPr lang="es-ES" sz="2800" dirty="0"/>
              <a:t>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 err="1"/>
              <a:t>Canary</a:t>
            </a:r>
            <a:r>
              <a:rPr lang="es-ES" sz="2800" dirty="0"/>
              <a:t> </a:t>
            </a:r>
            <a:r>
              <a:rPr lang="es-ES" sz="2800" dirty="0" err="1" smtClean="0"/>
              <a:t>Deployments</a:t>
            </a:r>
            <a:endParaRPr lang="es-ES" sz="2800" dirty="0" smtClean="0"/>
          </a:p>
          <a:p>
            <a:r>
              <a:rPr lang="es-ES" sz="2800" dirty="0" smtClean="0"/>
              <a:t>Blue/Green </a:t>
            </a:r>
            <a:r>
              <a:rPr lang="es-ES" sz="2800" dirty="0" err="1" smtClean="0"/>
              <a:t>Deployments</a:t>
            </a:r>
            <a:endParaRPr lang="es-ES" sz="2800" dirty="0"/>
          </a:p>
          <a:p>
            <a:r>
              <a:rPr lang="es-ES" sz="2800" dirty="0" err="1"/>
              <a:t>Improve</a:t>
            </a:r>
            <a:r>
              <a:rPr lang="es-ES" sz="2800" dirty="0"/>
              <a:t> </a:t>
            </a:r>
            <a:r>
              <a:rPr lang="es-ES" sz="2800" dirty="0" err="1" smtClean="0"/>
              <a:t>Infrastructure</a:t>
            </a:r>
            <a:r>
              <a:rPr lang="es-ES" sz="2800" dirty="0" smtClean="0"/>
              <a:t> </a:t>
            </a:r>
            <a:r>
              <a:rPr lang="es-ES" sz="2800" dirty="0" err="1" smtClean="0"/>
              <a:t>Resource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/>
          </p:cNvSpPr>
          <p:nvPr/>
        </p:nvSpPr>
        <p:spPr bwMode="auto">
          <a:xfrm>
            <a:off x="4189834" y="105555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14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7" y="999738"/>
            <a:ext cx="3377493" cy="3377493"/>
          </a:xfrm>
          <a:prstGeom prst="rect">
            <a:avLst/>
          </a:prstGeom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133895" y="4417809"/>
            <a:ext cx="3167636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52" y="4834616"/>
            <a:ext cx="724978" cy="724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261" y="4557380"/>
            <a:ext cx="381000" cy="381000"/>
          </a:xfrm>
          <a:prstGeom prst="rect">
            <a:avLst/>
          </a:prstGeom>
        </p:spPr>
      </p:pic>
      <p:pic>
        <p:nvPicPr>
          <p:cNvPr id="19" name="Picture 18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78" y="3481909"/>
            <a:ext cx="3197580" cy="8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comenzar con </a:t>
            </a:r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8145870" cy="4401202"/>
          </a:xfrm>
        </p:spPr>
        <p:txBody>
          <a:bodyPr>
            <a:noAutofit/>
          </a:bodyPr>
          <a:lstStyle/>
          <a:p>
            <a:r>
              <a:rPr lang="es-ES" sz="2800" dirty="0" smtClean="0"/>
              <a:t>Utilizar una alternativa ya </a:t>
            </a:r>
            <a:r>
              <a:rPr lang="es-ES" sz="2800" dirty="0" err="1" smtClean="0"/>
              <a:t>hosteada</a:t>
            </a:r>
            <a:r>
              <a:rPr lang="es-ES" sz="2800" dirty="0" smtClean="0"/>
              <a:t> (Google Cloud</a:t>
            </a:r>
            <a:r>
              <a:rPr lang="es-ES" sz="2800" dirty="0"/>
              <a:t>, </a:t>
            </a:r>
            <a:r>
              <a:rPr lang="es-ES" sz="2800" dirty="0" err="1" smtClean="0"/>
              <a:t>Redhat</a:t>
            </a:r>
            <a:r>
              <a:rPr lang="es-ES" sz="2800" dirty="0" smtClean="0"/>
              <a:t> </a:t>
            </a:r>
            <a:r>
              <a:rPr lang="es-ES" sz="2800" dirty="0" err="1" smtClean="0"/>
              <a:t>OpenShift</a:t>
            </a:r>
            <a:r>
              <a:rPr lang="es-ES" sz="2800" dirty="0" smtClean="0"/>
              <a:t>, </a:t>
            </a:r>
            <a:r>
              <a:rPr lang="es-ES" sz="2800" dirty="0" err="1" smtClean="0"/>
              <a:t>Azure</a:t>
            </a:r>
            <a:r>
              <a:rPr lang="es-ES" sz="2800" dirty="0" smtClean="0"/>
              <a:t> </a:t>
            </a:r>
            <a:r>
              <a:rPr lang="es-ES" sz="2800" dirty="0" err="1" smtClean="0"/>
              <a:t>Container</a:t>
            </a:r>
            <a:r>
              <a:rPr lang="es-ES" sz="2800" dirty="0" smtClean="0"/>
              <a:t> </a:t>
            </a:r>
            <a:r>
              <a:rPr lang="es-ES" sz="2800" dirty="0" err="1" smtClean="0"/>
              <a:t>Service</a:t>
            </a:r>
            <a:r>
              <a:rPr lang="es-ES" sz="2800" dirty="0" smtClean="0"/>
              <a:t>, etc.)</a:t>
            </a:r>
          </a:p>
          <a:p>
            <a:endParaRPr lang="es-ES" sz="2800" dirty="0"/>
          </a:p>
          <a:p>
            <a:r>
              <a:rPr lang="es-ES" sz="2800" dirty="0" err="1" smtClean="0"/>
              <a:t>MiniKube</a:t>
            </a:r>
            <a:r>
              <a:rPr lang="es-ES" sz="2800" dirty="0" smtClean="0"/>
              <a:t>: en 2 clics instalas </a:t>
            </a:r>
            <a:r>
              <a:rPr lang="es-ES" sz="2800" dirty="0" err="1" smtClean="0"/>
              <a:t>Kubernetes</a:t>
            </a:r>
            <a:r>
              <a:rPr lang="es-ES" sz="2800" dirty="0" smtClean="0"/>
              <a:t> localmente en una máquina virtual.</a:t>
            </a:r>
            <a:br>
              <a:rPr lang="es-ES" sz="2800" dirty="0" smtClean="0"/>
            </a:br>
            <a:r>
              <a:rPr lang="es-ES" sz="2400" dirty="0" smtClean="0">
                <a:hlinkClick r:id="rId2"/>
              </a:rPr>
              <a:t>https://github.com/kubernetes/minikube</a:t>
            </a:r>
            <a:endParaRPr lang="es-ES" sz="2800" dirty="0" smtClean="0"/>
          </a:p>
          <a:p>
            <a:endParaRPr lang="es-ES" sz="2800" dirty="0"/>
          </a:p>
          <a:p>
            <a:r>
              <a:rPr lang="es-ES" sz="2800" dirty="0" err="1" smtClean="0"/>
              <a:t>Kubernetes</a:t>
            </a:r>
            <a:r>
              <a:rPr lang="es-ES" sz="2800" dirty="0" smtClean="0"/>
              <a:t> </a:t>
            </a:r>
            <a:r>
              <a:rPr lang="es-ES" sz="2800" dirty="0" err="1" smtClean="0"/>
              <a:t>Interactive</a:t>
            </a:r>
            <a:r>
              <a:rPr lang="es-ES" sz="2800" dirty="0" smtClean="0"/>
              <a:t> Tutorial</a:t>
            </a:r>
            <a:br>
              <a:rPr lang="es-ES" sz="2800" dirty="0" smtClean="0"/>
            </a:br>
            <a:r>
              <a:rPr lang="es-ES" sz="2400" dirty="0" smtClean="0">
                <a:hlinkClick r:id="rId3"/>
              </a:rPr>
              <a:t>https://kubernetes.io/docs/tutorials/kubernetes-basics/</a:t>
            </a:r>
            <a:endParaRPr lang="es-ES" sz="24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09415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¿Preguntas?</a:t>
            </a:r>
            <a:endParaRPr lang="es-ES" dirty="0"/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4189834" y="1962763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5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1" y="1906943"/>
            <a:ext cx="3377493" cy="3377493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447793" y="4161421"/>
            <a:ext cx="2757735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350" y="4578228"/>
            <a:ext cx="724978" cy="724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159" y="4300992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374654"/>
            <a:ext cx="7849501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https://github.com/snahider/k8s-craftsmanship.git</a:t>
            </a:r>
            <a:endParaRPr lang="es-PE" sz="2400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281" y="2468547"/>
            <a:ext cx="2954592" cy="38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Contenedores y </a:t>
            </a:r>
            <a:r>
              <a:rPr lang="es-ES" dirty="0" err="1" smtClean="0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 smtClean="0">
                <a:cs typeface="Roboto"/>
              </a:rPr>
              <a:t>Gestionar Múltiples Pequeñas Instancias es Difícil</a:t>
            </a:r>
            <a:endParaRPr lang="es-ES" dirty="0">
              <a:cs typeface="Roboto"/>
            </a:endParaRP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Container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Service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Discovery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Scheduling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Health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Monitoring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 smtClean="0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Tools</a:t>
            </a:r>
            <a:endParaRPr lang="es-ES" dirty="0"/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Docker</a:t>
            </a:r>
            <a:r>
              <a:rPr lang="es-ES" sz="2800" dirty="0" smtClean="0">
                <a:latin typeface="Dosis"/>
                <a:cs typeface="Dosis"/>
              </a:rPr>
              <a:t> </a:t>
            </a:r>
            <a:r>
              <a:rPr lang="es-ES" sz="2800" dirty="0" err="1" smtClean="0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/>
              <a:t>Kubernetes</a:t>
            </a:r>
            <a:r>
              <a:rPr lang="es-ES" sz="2800" dirty="0" smtClean="0"/>
              <a:t> es una plataforma open-</a:t>
            </a:r>
            <a:r>
              <a:rPr lang="es-ES" sz="2800" dirty="0" err="1" smtClean="0"/>
              <a:t>source</a:t>
            </a:r>
            <a:r>
              <a:rPr lang="es-ES" sz="2800" dirty="0" smtClean="0"/>
              <a:t> </a:t>
            </a:r>
            <a:r>
              <a:rPr lang="es-ES" sz="2800" dirty="0"/>
              <a:t>para </a:t>
            </a:r>
            <a:r>
              <a:rPr lang="es-ES" sz="2800" dirty="0" smtClean="0"/>
              <a:t>orquestar, automatizar el despliegue, escalar, gestionar y operar contenedores a través de </a:t>
            </a:r>
            <a:r>
              <a:rPr lang="es-ES" sz="2800" dirty="0" err="1" smtClean="0"/>
              <a:t>clusters</a:t>
            </a:r>
            <a:r>
              <a:rPr lang="es-ES" sz="2800" dirty="0" smtClean="0"/>
              <a:t> de hosts.</a:t>
            </a:r>
            <a:endParaRPr lang="es-ES" sz="2800" dirty="0"/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 smtClean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 smtClean="0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</a:t>
            </a:r>
            <a:r>
              <a:rPr lang="es-ES" dirty="0" smtClean="0">
                <a:solidFill>
                  <a:srgbClr val="FFFFFF"/>
                </a:solidFill>
              </a:rPr>
              <a:t>comunidad.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cs typeface="Roboto"/>
              </a:rPr>
              <a:t>Comunidad</a:t>
            </a:r>
            <a:endParaRPr lang="es-ES" dirty="0">
              <a:cs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449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0987" y="34150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latin typeface="Dosis"/>
                <a:cs typeface="Dosis"/>
              </a:rPr>
              <a:t>Compañías contribuyendo</a:t>
            </a:r>
            <a:endParaRPr lang="es-ES" sz="2800" b="1" dirty="0">
              <a:latin typeface="Dosis"/>
              <a:cs typeface="Dosi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727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37000</a:t>
            </a:r>
            <a:r>
              <a:rPr lang="es-ES" sz="2400" dirty="0"/>
              <a:t>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800+ </a:t>
            </a:r>
            <a:r>
              <a:rPr lang="es-ES" sz="2400" dirty="0" err="1" smtClean="0"/>
              <a:t>contributors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1200+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smtClean="0"/>
              <a:t>k8s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1099</Words>
  <Application>Microsoft Macintosh PowerPoint</Application>
  <PresentationFormat>On-screen Show (4:3)</PresentationFormat>
  <Paragraphs>215</Paragraphs>
  <Slides>22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Kubernetes Container Orchestration, Deployment 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Comunidad</vt:lpstr>
      <vt:lpstr>Kubernetes es el orquestador de contenedores más utilizado</vt:lpstr>
      <vt:lpstr>Run Anywhere</vt:lpstr>
      <vt:lpstr>Nodes</vt:lpstr>
      <vt:lpstr>Pods</vt:lpstr>
      <vt:lpstr>Scheduler</vt:lpstr>
      <vt:lpstr>Arquitectura</vt:lpstr>
      <vt:lpstr>Replication Controllers</vt:lpstr>
      <vt:lpstr>Services</vt:lpstr>
      <vt:lpstr>Kubernetes Demo</vt:lpstr>
      <vt:lpstr>Kubernetes - Beneficios</vt:lpstr>
      <vt:lpstr>Cómo comenzar con Kubernetes </vt:lpstr>
      <vt:lpstr>¿Preguntas?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</cp:lastModifiedBy>
  <cp:revision>83</cp:revision>
  <dcterms:created xsi:type="dcterms:W3CDTF">2016-08-12T18:19:05Z</dcterms:created>
  <dcterms:modified xsi:type="dcterms:W3CDTF">2017-05-02T09:14:46Z</dcterms:modified>
</cp:coreProperties>
</file>